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9" r:id="rId20"/>
    <p:sldId id="288" r:id="rId21"/>
    <p:sldId id="287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67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0" autoAdjust="0"/>
  </p:normalViewPr>
  <p:slideViewPr>
    <p:cSldViewPr>
      <p:cViewPr varScale="1">
        <p:scale>
          <a:sx n="108" d="100"/>
          <a:sy n="108" d="100"/>
        </p:scale>
        <p:origin x="67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11983" y="988107"/>
            <a:ext cx="5113020" cy="1675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D3553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5492" y="4903723"/>
            <a:ext cx="7621015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0000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92238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0000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0000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3" y="0"/>
            <a:ext cx="1166352" cy="236829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550920"/>
            <a:ext cx="219457" cy="65836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480559"/>
            <a:ext cx="243840" cy="23622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502" y="4867655"/>
            <a:ext cx="977298" cy="199034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73072" y="0"/>
            <a:ext cx="529367" cy="62788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30584" y="5550408"/>
            <a:ext cx="509016" cy="129844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31168" y="6095"/>
            <a:ext cx="384047" cy="172516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42192" y="4867655"/>
            <a:ext cx="384048" cy="19812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7492" y="181178"/>
            <a:ext cx="609727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8949" y="1075436"/>
            <a:ext cx="9589770" cy="3381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92238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5319" y="835398"/>
            <a:ext cx="32213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L’ENERGIA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198" y="2626305"/>
            <a:ext cx="7467599" cy="2926079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0F377CD-43B8-51DF-1336-629BE0A65E6C}"/>
              </a:ext>
            </a:extLst>
          </p:cNvPr>
          <p:cNvSpPr txBox="1">
            <a:spLocks/>
          </p:cNvSpPr>
          <p:nvPr/>
        </p:nvSpPr>
        <p:spPr>
          <a:xfrm>
            <a:off x="2819400" y="1775833"/>
            <a:ext cx="670945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3200" spc="-35" dirty="0">
                <a:solidFill>
                  <a:schemeClr val="tx1"/>
                </a:solidFill>
              </a:rPr>
              <a:t>Analisi di consumi e produzione globale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21" y="321877"/>
            <a:ext cx="10622758" cy="887819"/>
          </a:xfrm>
        </p:spPr>
        <p:txBody>
          <a:bodyPr/>
          <a:lstStyle/>
          <a:p>
            <a:pPr algn="ctr"/>
            <a:r>
              <a:rPr lang="it-IT" dirty="0"/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369704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Consumo nei vari anni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BCE07-4138-A443-EB82-6A0F725219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514600"/>
            <a:ext cx="5943600" cy="35786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2329724-E8DF-B9F6-1DA0-7C4967B16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57" y="2514600"/>
            <a:ext cx="6005898" cy="35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21" y="321877"/>
            <a:ext cx="10622758" cy="887819"/>
          </a:xfrm>
        </p:spPr>
        <p:txBody>
          <a:bodyPr/>
          <a:lstStyle/>
          <a:p>
            <a:pPr algn="ctr"/>
            <a:r>
              <a:rPr lang="it-IT" dirty="0"/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369704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Composizione del mix-energetico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22617E-F52B-F48F-7E09-EC145F1DBE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515529"/>
            <a:ext cx="5942058" cy="35776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71780ED-06EB-C10E-E94F-175AB5306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57" y="2514599"/>
            <a:ext cx="6005899" cy="35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7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21" y="321877"/>
            <a:ext cx="10622758" cy="887819"/>
          </a:xfrm>
        </p:spPr>
        <p:txBody>
          <a:bodyPr/>
          <a:lstStyle/>
          <a:p>
            <a:pPr algn="ctr"/>
            <a:r>
              <a:rPr lang="it-IT" dirty="0"/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1" y="1209696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Consumi nel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520A08-3A42-7DF5-CE0D-9F5EA55CE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87" y="1862147"/>
            <a:ext cx="8135422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18" y="399043"/>
            <a:ext cx="10622758" cy="887819"/>
          </a:xfrm>
        </p:spPr>
        <p:txBody>
          <a:bodyPr/>
          <a:lstStyle/>
          <a:p>
            <a:pPr algn="ctr"/>
            <a:r>
              <a:rPr lang="it-IT" dirty="0"/>
              <a:t>Fonti a basse emissioni di carbonio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0" y="1444009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Consumi nel 2019 per fonte di energia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121A40-96DD-E3C9-0577-5309F9D61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8" y="2586045"/>
            <a:ext cx="5876859" cy="34289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9F5FEF-B012-B61C-25C4-E305D91A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2586047"/>
            <a:ext cx="58494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0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248" y="304800"/>
            <a:ext cx="4865495" cy="904896"/>
          </a:xfrm>
        </p:spPr>
        <p:txBody>
          <a:bodyPr/>
          <a:lstStyle/>
          <a:p>
            <a:pPr algn="ctr"/>
            <a:r>
              <a:rPr lang="it-IT" dirty="0"/>
              <a:t>Mix-Energetico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7" y="1209696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anno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A3CA03-E6E2-6D82-AB70-BB8052CC3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83" y="1751068"/>
            <a:ext cx="7821822" cy="48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248" y="304800"/>
            <a:ext cx="4865495" cy="904896"/>
          </a:xfrm>
        </p:spPr>
        <p:txBody>
          <a:bodyPr/>
          <a:lstStyle/>
          <a:p>
            <a:pPr algn="ctr"/>
            <a:r>
              <a:rPr lang="it-IT" dirty="0"/>
              <a:t>Mix-Energetico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8" y="1371600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Confronto tra energia ed elettricità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A3CA03-E6E2-6D82-AB70-BB8052CC3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2" y="2362199"/>
            <a:ext cx="5977299" cy="36697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C8598D-6D33-D1E9-6AFF-C1441A6FB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31" y="2361458"/>
            <a:ext cx="5811265" cy="36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1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122" y="304800"/>
            <a:ext cx="8147743" cy="1066060"/>
          </a:xfrm>
        </p:spPr>
        <p:txBody>
          <a:bodyPr/>
          <a:lstStyle/>
          <a:p>
            <a:pPr algn="ctr"/>
            <a:r>
              <a:rPr lang="it-IT" dirty="0"/>
              <a:t>Produzione di elettricità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5" y="1124638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riferita all’anno 2019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CC36E1-7BBA-32BE-267A-09B6FCADB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33" y="1691770"/>
            <a:ext cx="8016915" cy="48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0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dirty="0"/>
              <a:t>Quanto hanno prodotto i continenti?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785B93E-D431-2D66-BEA5-4A5332C6F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3" y="1711643"/>
            <a:ext cx="7976253" cy="4841557"/>
          </a:xfrm>
          <a:prstGeom prst="rect">
            <a:avLst/>
          </a:prstGeom>
        </p:spPr>
      </p:pic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</a:t>
            </a:r>
          </a:p>
        </p:txBody>
      </p:sp>
    </p:spTree>
    <p:extLst>
      <p:ext uri="{BB962C8B-B14F-4D97-AF65-F5344CB8AC3E}">
        <p14:creationId xmlns:p14="http://schemas.microsoft.com/office/powerpoint/2010/main" val="141849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dirty="0"/>
              <a:t>Quanto hanno prodotto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32DBA70-F5F6-BA91-0D0D-EA96EEFFA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49" y="1708684"/>
            <a:ext cx="8516502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6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52" y="299023"/>
            <a:ext cx="11008078" cy="923330"/>
          </a:xfrm>
        </p:spPr>
        <p:txBody>
          <a:bodyPr/>
          <a:lstStyle/>
          <a:p>
            <a:pPr algn="ctr"/>
            <a:r>
              <a:rPr lang="it-IT" dirty="0"/>
              <a:t>Produzione di elettricità pro capite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35" y="1124638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riferita all’anno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305AA-BA99-6146-22F1-3B39ED0B1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95" y="1617081"/>
            <a:ext cx="8149610" cy="49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3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246" y="228600"/>
            <a:ext cx="6477508" cy="990600"/>
          </a:xfrm>
        </p:spPr>
        <p:txBody>
          <a:bodyPr/>
          <a:lstStyle/>
          <a:p>
            <a:r>
              <a:rPr lang="it-IT" dirty="0"/>
              <a:t>Quanto consumiamo?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1EACF9-EE32-223B-859A-ACDEC8E9E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96" y="1219200"/>
            <a:ext cx="8751207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2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dirty="0"/>
              <a:t>Quanto hanno prodotto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 (produzione pro capite)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CEE000-6DC3-C017-FED6-55D2D6E95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73" y="1711643"/>
            <a:ext cx="7976254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dirty="0"/>
              <a:t>Quanto hanno prodotto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 (produzione pro capite)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E4DC2E-2F43-AA77-A5E5-35828E3C3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95" y="1711643"/>
            <a:ext cx="8452610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52" y="296064"/>
            <a:ext cx="11008078" cy="923330"/>
          </a:xfrm>
        </p:spPr>
        <p:txBody>
          <a:bodyPr/>
          <a:lstStyle/>
          <a:p>
            <a:pPr algn="ctr"/>
            <a:r>
              <a:rPr lang="it-IT" dirty="0"/>
              <a:t>Emissioni di CO</a:t>
            </a:r>
            <a:r>
              <a:rPr lang="it-IT" sz="3600" dirty="0"/>
              <a:t>2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856949-806D-A7CB-710F-7C3DC3877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29" y="1620040"/>
            <a:ext cx="8302524" cy="49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dirty="0"/>
              <a:t>Quanto CO</a:t>
            </a:r>
            <a:r>
              <a:rPr lang="it-IT" sz="3200" dirty="0"/>
              <a:t>2</a:t>
            </a:r>
            <a:r>
              <a:rPr lang="it-IT" dirty="0"/>
              <a:t> hanno emesso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DAD1B1-12B8-62B3-2855-71191F19D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711643"/>
            <a:ext cx="7887735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0"/>
            <a:ext cx="11943922" cy="914400"/>
          </a:xfrm>
        </p:spPr>
        <p:txBody>
          <a:bodyPr/>
          <a:lstStyle/>
          <a:p>
            <a:pPr algn="ctr"/>
            <a:r>
              <a:rPr lang="it-IT" dirty="0"/>
              <a:t>Quanto CO</a:t>
            </a:r>
            <a:r>
              <a:rPr lang="it-IT" sz="3200" dirty="0"/>
              <a:t>2</a:t>
            </a:r>
            <a:r>
              <a:rPr lang="it-IT" dirty="0"/>
              <a:t> hanno emesso i continenti?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2192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FF02E-5C44-EDEE-94A8-14B2658AF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57" y="1711643"/>
            <a:ext cx="8391086" cy="48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0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304801"/>
            <a:ext cx="11943922" cy="1661993"/>
          </a:xfrm>
        </p:spPr>
        <p:txBody>
          <a:bodyPr/>
          <a:lstStyle/>
          <a:p>
            <a:pPr algn="ctr"/>
            <a:r>
              <a:rPr lang="it-IT" sz="5400" dirty="0"/>
              <a:t>Quante persone hanno accesso alla corrente elettrica al mondo e quante non?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4291118" y="1905000"/>
            <a:ext cx="360976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corso degli anni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1CAF33-76AF-185A-6B2B-298DF0AF47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9" y="2459237"/>
            <a:ext cx="5710120" cy="40231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86A974-CB62-9519-E73C-33AE4918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237"/>
            <a:ext cx="5710120" cy="40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5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0199"/>
          </a:xfrm>
        </p:spPr>
        <p:txBody>
          <a:bodyPr/>
          <a:lstStyle/>
          <a:p>
            <a:pPr algn="ctr"/>
            <a:r>
              <a:rPr lang="it-IT" sz="5400" dirty="0"/>
              <a:t>Stessa informazione, vari modi per rappresentarla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0CC344-0737-13CA-82F5-F939ED545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21" y="1797903"/>
            <a:ext cx="3810000" cy="2557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3BC50B-C291-F75F-FC61-A90A50898D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6"/>
          <a:stretch/>
        </p:blipFill>
        <p:spPr>
          <a:xfrm>
            <a:off x="6859182" y="4326852"/>
            <a:ext cx="3809998" cy="241956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76AE9BE-C75E-3EAB-7B36-A973203E07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2"/>
          <a:stretch/>
        </p:blipFill>
        <p:spPr>
          <a:xfrm>
            <a:off x="1522821" y="4355128"/>
            <a:ext cx="3810000" cy="24195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DAE506-A82E-72BE-EFF0-7D9405F2FE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82" y="1797903"/>
            <a:ext cx="3809998" cy="25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8" y="304800"/>
            <a:ext cx="11943922" cy="923330"/>
          </a:xfrm>
        </p:spPr>
        <p:txBody>
          <a:bodyPr/>
          <a:lstStyle/>
          <a:p>
            <a:pPr algn="ctr"/>
            <a:r>
              <a:rPr lang="it-IT" dirty="0"/>
              <a:t>Accesso alla corrente elettrica</a:t>
            </a:r>
          </a:p>
        </p:txBody>
      </p:sp>
      <p:sp>
        <p:nvSpPr>
          <p:cNvPr id="11" name="Titolo 3">
            <a:extLst>
              <a:ext uri="{FF2B5EF4-FFF2-40B4-BE49-F238E27FC236}">
                <a16:creationId xmlns:a16="http://schemas.microsoft.com/office/drawing/2014/main" id="{24981BED-8A15-B8B2-B46D-D358C567C6AA}"/>
              </a:ext>
            </a:extLst>
          </p:cNvPr>
          <p:cNvSpPr txBox="1">
            <a:spLocks/>
          </p:cNvSpPr>
          <p:nvPr/>
        </p:nvSpPr>
        <p:spPr>
          <a:xfrm>
            <a:off x="124039" y="1143000"/>
            <a:ext cx="119439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Nel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37EA71-57D1-8F9D-DBB2-77157C1DE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57" y="1727209"/>
            <a:ext cx="8391086" cy="48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3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9" y="143079"/>
            <a:ext cx="11943922" cy="1846659"/>
          </a:xfrm>
        </p:spPr>
        <p:txBody>
          <a:bodyPr/>
          <a:lstStyle/>
          <a:p>
            <a:pPr algn="ctr"/>
            <a:r>
              <a:rPr lang="it-IT" dirty="0"/>
              <a:t>Come si è evoluto l’accesso alla </a:t>
            </a:r>
            <a:r>
              <a:rPr lang="it-IT" sz="5400" dirty="0"/>
              <a:t>corrente</a:t>
            </a:r>
            <a:r>
              <a:rPr lang="it-IT" dirty="0"/>
              <a:t> elettrica nel corso degli anni?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732A73-FAF7-3B11-B60E-40E32256D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11" y="2130744"/>
            <a:ext cx="6800578" cy="45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7851" y="491998"/>
            <a:ext cx="41617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D3553"/>
                </a:solidFill>
                <a:latin typeface="Tw Cen MT"/>
                <a:cs typeface="Tw Cen MT"/>
              </a:rPr>
              <a:t>Diapositive</a:t>
            </a:r>
            <a:r>
              <a:rPr sz="3700" spc="-75" dirty="0">
                <a:solidFill>
                  <a:srgbClr val="0D3553"/>
                </a:solidFill>
                <a:latin typeface="Times New Roman"/>
                <a:cs typeface="Times New Roman"/>
              </a:rPr>
              <a:t> </a:t>
            </a:r>
            <a:r>
              <a:rPr sz="3700" dirty="0">
                <a:solidFill>
                  <a:srgbClr val="0D3553"/>
                </a:solidFill>
                <a:latin typeface="Tw Cen MT"/>
                <a:cs typeface="Tw Cen MT"/>
              </a:rPr>
              <a:t>create</a:t>
            </a:r>
            <a:r>
              <a:rPr sz="3700" spc="-50" dirty="0">
                <a:solidFill>
                  <a:srgbClr val="0D3553"/>
                </a:solidFill>
                <a:latin typeface="Times New Roman"/>
                <a:cs typeface="Times New Roman"/>
              </a:rPr>
              <a:t> </a:t>
            </a:r>
            <a:r>
              <a:rPr sz="3700" spc="-25" dirty="0">
                <a:solidFill>
                  <a:srgbClr val="0D3553"/>
                </a:solidFill>
                <a:latin typeface="Tw Cen MT"/>
                <a:cs typeface="Tw Cen MT"/>
              </a:rPr>
              <a:t>da:</a:t>
            </a:r>
            <a:endParaRPr sz="3700" dirty="0">
              <a:latin typeface="Tw Cen MT"/>
              <a:cs typeface="Tw Cen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734944" y="1081278"/>
            <a:ext cx="6467603" cy="1339469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R="220345" algn="ctr">
              <a:lnSpc>
                <a:spcPct val="100000"/>
              </a:lnSpc>
              <a:spcBef>
                <a:spcPts val="1085"/>
              </a:spcBef>
            </a:pPr>
            <a:r>
              <a:rPr lang="it-IT" sz="3700" dirty="0">
                <a:solidFill>
                  <a:srgbClr val="092238"/>
                </a:solidFill>
              </a:rPr>
              <a:t>Pierluigi Arena 941874</a:t>
            </a:r>
            <a:br>
              <a:rPr lang="it-IT" sz="3700" dirty="0">
                <a:solidFill>
                  <a:srgbClr val="092238"/>
                </a:solidFill>
              </a:rPr>
            </a:br>
            <a:r>
              <a:rPr lang="it-IT" sz="3700" dirty="0">
                <a:solidFill>
                  <a:srgbClr val="092238"/>
                </a:solidFill>
              </a:rPr>
              <a:t>Università degli studi di Milano</a:t>
            </a:r>
            <a:endParaRPr sz="37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0133" y="2995676"/>
            <a:ext cx="3697223" cy="1908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5491" y="4903723"/>
            <a:ext cx="762000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600" dirty="0">
                <a:solidFill>
                  <a:srgbClr val="C00000"/>
                </a:solidFill>
                <a:latin typeface="Tw Cen MT"/>
                <a:cs typeface="Tw Cen MT"/>
              </a:rPr>
              <a:t>per </a:t>
            </a:r>
            <a:r>
              <a:rPr sz="9600" spc="-10" dirty="0">
                <a:solidFill>
                  <a:srgbClr val="C00000"/>
                </a:solidFill>
                <a:latin typeface="Tw Cen MT"/>
                <a:cs typeface="Tw Cen MT"/>
              </a:rPr>
              <a:t>l’attenzione</a:t>
            </a:r>
            <a:endParaRPr sz="9600" dirty="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223" y="228600"/>
            <a:ext cx="8115554" cy="923330"/>
          </a:xfrm>
        </p:spPr>
        <p:txBody>
          <a:bodyPr/>
          <a:lstStyle/>
          <a:p>
            <a:r>
              <a:rPr lang="it-IT" dirty="0"/>
              <a:t>Vediamo poco dai dati…</a:t>
            </a: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259F7681-083D-D6E4-2270-8BCE37578566}"/>
              </a:ext>
            </a:extLst>
          </p:cNvPr>
          <p:cNvSpPr txBox="1">
            <a:spLocks/>
          </p:cNvSpPr>
          <p:nvPr/>
        </p:nvSpPr>
        <p:spPr>
          <a:xfrm>
            <a:off x="1819211" y="1151930"/>
            <a:ext cx="855357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r>
              <a:rPr lang="it-IT" sz="3200" dirty="0">
                <a:solidFill>
                  <a:schemeClr val="tx1"/>
                </a:solidFill>
              </a:rPr>
              <a:t>Di quanto varia il consumo di energia nei vari anni?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A03160-9854-1563-488A-01EA7C8E5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23" y="1698852"/>
            <a:ext cx="7976803" cy="49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223" y="228600"/>
            <a:ext cx="8115554" cy="923330"/>
          </a:xfrm>
        </p:spPr>
        <p:txBody>
          <a:bodyPr/>
          <a:lstStyle/>
          <a:p>
            <a:r>
              <a:rPr lang="it-IT" dirty="0"/>
              <a:t>Vediamo poco dai dati…</a:t>
            </a: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259F7681-083D-D6E4-2270-8BCE37578566}"/>
              </a:ext>
            </a:extLst>
          </p:cNvPr>
          <p:cNvSpPr txBox="1">
            <a:spLocks/>
          </p:cNvSpPr>
          <p:nvPr/>
        </p:nvSpPr>
        <p:spPr>
          <a:xfrm>
            <a:off x="2286000" y="1151930"/>
            <a:ext cx="855357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r>
              <a:rPr lang="it-IT" sz="3200" dirty="0">
                <a:solidFill>
                  <a:schemeClr val="tx1"/>
                </a:solidFill>
              </a:rPr>
              <a:t>Quanto varia in Italia il consumo di energia?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26261F-A30D-D35E-1819-E646C529A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5999"/>
            <a:ext cx="5603901" cy="34532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4A9E7E-2C2C-2E8C-DBA8-B6B5387E0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01" y="2285998"/>
            <a:ext cx="5679391" cy="34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150" y="152400"/>
            <a:ext cx="6743700" cy="1846659"/>
          </a:xfrm>
        </p:spPr>
        <p:txBody>
          <a:bodyPr/>
          <a:lstStyle/>
          <a:p>
            <a:pPr algn="ctr"/>
            <a:r>
              <a:rPr lang="it-IT" dirty="0"/>
              <a:t>Quanto abbiamo consumato nel 2019?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A0F405-F8AA-CD59-5899-24923137A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7" y="2438400"/>
            <a:ext cx="6283017" cy="381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A8E8C1E-AB62-1438-4B0D-AD723C1A2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438400"/>
            <a:ext cx="559224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5" y="152400"/>
            <a:ext cx="8477250" cy="2438400"/>
          </a:xfrm>
        </p:spPr>
        <p:txBody>
          <a:bodyPr/>
          <a:lstStyle/>
          <a:p>
            <a:pPr algn="ctr"/>
            <a:r>
              <a:rPr lang="it-IT" dirty="0"/>
              <a:t>Ma quale paese consuma di più a persona?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F9F2C4-30F5-9815-EDAA-0392DAAE8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3" y="2438400"/>
            <a:ext cx="6283017" cy="381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459969-61EF-EBF7-622E-150F9C84D3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438400"/>
            <a:ext cx="559224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4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43" y="392311"/>
            <a:ext cx="9053513" cy="1893689"/>
          </a:xfrm>
        </p:spPr>
        <p:txBody>
          <a:bodyPr/>
          <a:lstStyle/>
          <a:p>
            <a:pPr algn="ctr"/>
            <a:r>
              <a:rPr lang="it-IT" dirty="0"/>
              <a:t>Da dove proviene l’energia prodotta?</a:t>
            </a:r>
          </a:p>
        </p:txBody>
      </p:sp>
      <p:sp>
        <p:nvSpPr>
          <p:cNvPr id="9" name="Titolo 3">
            <a:extLst>
              <a:ext uri="{FF2B5EF4-FFF2-40B4-BE49-F238E27FC236}">
                <a16:creationId xmlns:a16="http://schemas.microsoft.com/office/drawing/2014/main" id="{C973374F-A585-1D76-7A0C-A4869C7FA8A3}"/>
              </a:ext>
            </a:extLst>
          </p:cNvPr>
          <p:cNvSpPr txBox="1">
            <a:spLocks/>
          </p:cNvSpPr>
          <p:nvPr/>
        </p:nvSpPr>
        <p:spPr>
          <a:xfrm>
            <a:off x="1563325" y="2286000"/>
            <a:ext cx="9525000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marL="857250" indent="-857250" algn="l">
              <a:buFont typeface="Wingdings" panose="05000000000000000000" pitchFamily="2" charset="2"/>
              <a:buChar char="q"/>
            </a:pPr>
            <a:r>
              <a:rPr lang="it-IT" sz="5400" dirty="0">
                <a:solidFill>
                  <a:schemeClr val="tx1"/>
                </a:solidFill>
              </a:rPr>
              <a:t>Combustibili Fossili</a:t>
            </a:r>
          </a:p>
          <a:p>
            <a:pPr marL="857250" indent="-857250" algn="l">
              <a:buFont typeface="Wingdings" panose="05000000000000000000" pitchFamily="2" charset="2"/>
              <a:buChar char="q"/>
            </a:pPr>
            <a:r>
              <a:rPr lang="it-IT" sz="5400" dirty="0">
                <a:solidFill>
                  <a:schemeClr val="tx1"/>
                </a:solidFill>
              </a:rPr>
              <a:t>Fonti di energia a basse emissioni di carbonio</a:t>
            </a:r>
          </a:p>
        </p:txBody>
      </p:sp>
      <p:sp>
        <p:nvSpPr>
          <p:cNvPr id="10" name="Titolo 3">
            <a:extLst>
              <a:ext uri="{FF2B5EF4-FFF2-40B4-BE49-F238E27FC236}">
                <a16:creationId xmlns:a16="http://schemas.microsoft.com/office/drawing/2014/main" id="{328F66C2-FFE2-462A-87A3-30A546EB2F5A}"/>
              </a:ext>
            </a:extLst>
          </p:cNvPr>
          <p:cNvSpPr txBox="1">
            <a:spLocks/>
          </p:cNvSpPr>
          <p:nvPr/>
        </p:nvSpPr>
        <p:spPr>
          <a:xfrm>
            <a:off x="3727882" y="4778990"/>
            <a:ext cx="434340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marL="1143000" indent="-1143000" algn="l">
              <a:buFont typeface="Courier New" panose="02070309020205020404" pitchFamily="49" charset="0"/>
              <a:buChar char="o"/>
            </a:pPr>
            <a:r>
              <a:rPr lang="it-IT" sz="5400" dirty="0">
                <a:solidFill>
                  <a:schemeClr val="tx1"/>
                </a:solidFill>
              </a:rPr>
              <a:t>Nucleare</a:t>
            </a:r>
          </a:p>
          <a:p>
            <a:pPr marL="1143000" indent="-1143000" algn="l">
              <a:buFont typeface="Courier New" panose="02070309020205020404" pitchFamily="49" charset="0"/>
              <a:buChar char="o"/>
            </a:pPr>
            <a:r>
              <a:rPr lang="it-IT" sz="5400" dirty="0">
                <a:solidFill>
                  <a:schemeClr val="tx1"/>
                </a:solidFill>
              </a:rPr>
              <a:t>Rinnovabili</a:t>
            </a:r>
          </a:p>
        </p:txBody>
      </p:sp>
    </p:spTree>
    <p:extLst>
      <p:ext uri="{BB962C8B-B14F-4D97-AF65-F5344CB8AC3E}">
        <p14:creationId xmlns:p14="http://schemas.microsoft.com/office/powerpoint/2010/main" val="267283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42" y="152400"/>
            <a:ext cx="9053513" cy="923330"/>
          </a:xfrm>
        </p:spPr>
        <p:txBody>
          <a:bodyPr/>
          <a:lstStyle/>
          <a:p>
            <a:pPr algn="ctr"/>
            <a:r>
              <a:rPr lang="it-IT" dirty="0"/>
              <a:t>Combustibili fossili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0EC537E-9F2E-ADEA-7486-40A083D84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26" y="1752600"/>
            <a:ext cx="7933944" cy="4727448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040219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Consumo nei vari anni</a:t>
            </a:r>
          </a:p>
        </p:txBody>
      </p:sp>
    </p:spTree>
    <p:extLst>
      <p:ext uri="{BB962C8B-B14F-4D97-AF65-F5344CB8AC3E}">
        <p14:creationId xmlns:p14="http://schemas.microsoft.com/office/powerpoint/2010/main" val="169230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7816C26-2D83-1809-C323-AE519271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42" y="152400"/>
            <a:ext cx="9053513" cy="923330"/>
          </a:xfrm>
        </p:spPr>
        <p:txBody>
          <a:bodyPr/>
          <a:lstStyle/>
          <a:p>
            <a:pPr algn="ctr"/>
            <a:r>
              <a:rPr lang="it-IT" dirty="0"/>
              <a:t>Combustibili fossili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37CBD68-1891-D8B3-77F6-2512EBF5372B}"/>
              </a:ext>
            </a:extLst>
          </p:cNvPr>
          <p:cNvSpPr txBox="1">
            <a:spLocks/>
          </p:cNvSpPr>
          <p:nvPr/>
        </p:nvSpPr>
        <p:spPr>
          <a:xfrm>
            <a:off x="1569242" y="1040219"/>
            <a:ext cx="90535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w Cen MT"/>
                <a:ea typeface="+mj-ea"/>
                <a:cs typeface="Tw Cen MT"/>
              </a:defRPr>
            </a:lvl1pPr>
          </a:lstStyle>
          <a:p>
            <a:pPr algn="ctr"/>
            <a:r>
              <a:rPr lang="it-IT" sz="3200" dirty="0">
                <a:solidFill>
                  <a:schemeClr val="tx1"/>
                </a:solidFill>
              </a:rPr>
              <a:t>Consumo dei vari paesi nel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DCA997-24BC-EC53-CAAF-CF45CF6B0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96" y="1752600"/>
            <a:ext cx="8064403" cy="4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5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9223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278</Words>
  <Application>Microsoft Office PowerPoint</Application>
  <PresentationFormat>Widescreen</PresentationFormat>
  <Paragraphs>56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Courier New</vt:lpstr>
      <vt:lpstr>Times New Roman</vt:lpstr>
      <vt:lpstr>Tw Cen MT</vt:lpstr>
      <vt:lpstr>Wingdings</vt:lpstr>
      <vt:lpstr>Office Theme</vt:lpstr>
      <vt:lpstr>L’ENERGIA</vt:lpstr>
      <vt:lpstr>Quanto consumiamo?</vt:lpstr>
      <vt:lpstr>Vediamo poco dai dati…</vt:lpstr>
      <vt:lpstr>Vediamo poco dai dati…</vt:lpstr>
      <vt:lpstr>Quanto abbiamo consumato nel 2019?</vt:lpstr>
      <vt:lpstr>Ma quale paese consuma di più a persona?</vt:lpstr>
      <vt:lpstr>Da dove proviene l’energia prodotta?</vt:lpstr>
      <vt:lpstr>Combustibili fossili</vt:lpstr>
      <vt:lpstr>Combustibili fossili</vt:lpstr>
      <vt:lpstr>Fonti a basse emissioni di carbonio</vt:lpstr>
      <vt:lpstr>Fonti a basse emissioni di carbonio</vt:lpstr>
      <vt:lpstr>Fonti a basse emissioni di carbonio</vt:lpstr>
      <vt:lpstr>Fonti a basse emissioni di carbonio</vt:lpstr>
      <vt:lpstr>Mix-Energetico</vt:lpstr>
      <vt:lpstr>Mix-Energetico</vt:lpstr>
      <vt:lpstr>Produzione di elettricità</vt:lpstr>
      <vt:lpstr>Quanto hanno prodotto i continenti?</vt:lpstr>
      <vt:lpstr>Quanto hanno prodotto i continenti?</vt:lpstr>
      <vt:lpstr>Produzione di elettricità pro capite</vt:lpstr>
      <vt:lpstr>Quanto hanno prodotto i continenti?</vt:lpstr>
      <vt:lpstr>Quanto hanno prodotto i continenti?</vt:lpstr>
      <vt:lpstr>Emissioni di CO2</vt:lpstr>
      <vt:lpstr>Quanto CO2 hanno emesso i continenti?</vt:lpstr>
      <vt:lpstr>Quanto CO2 hanno emesso i continenti?</vt:lpstr>
      <vt:lpstr>Quante persone hanno accesso alla corrente elettrica al mondo e quante non?</vt:lpstr>
      <vt:lpstr>Stessa informazione, vari modi per rappresentarla</vt:lpstr>
      <vt:lpstr>Accesso alla corrente elettrica</vt:lpstr>
      <vt:lpstr>Come si è evoluto l’accesso alla corrente elettrica nel corso degli anni?</vt:lpstr>
      <vt:lpstr>Pierluigi Arena 941874 Università degli studi di Milano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Pierluigi Arena</cp:lastModifiedBy>
  <cp:revision>2</cp:revision>
  <dcterms:created xsi:type="dcterms:W3CDTF">2022-07-18T18:04:55Z</dcterms:created>
  <dcterms:modified xsi:type="dcterms:W3CDTF">2022-07-19T15:10:48Z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2022-07-18T00:00:00Z</vt:filetime>
  </property>
</Properties>
</file>